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59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A1AA"/>
    <a:srgbClr val="2C2A7E"/>
    <a:srgbClr val="BAD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078"/>
    <p:restoredTop sz="94681"/>
  </p:normalViewPr>
  <p:slideViewPr>
    <p:cSldViewPr snapToGrid="0" snapToObjects="1">
      <p:cViewPr varScale="1">
        <p:scale>
          <a:sx n="116" d="100"/>
          <a:sy n="116" d="100"/>
        </p:scale>
        <p:origin x="8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6B69D7-2EB5-CC2D-C3A1-551542400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7155" y="1122362"/>
            <a:ext cx="7459249" cy="2622919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6970F4-6B26-7431-1BB1-951273337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7155" y="3832964"/>
            <a:ext cx="7459249" cy="1302707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BAD1D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9C195D-D5C3-7153-C3A9-4784E30BE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6419-9D2F-6D41-920E-0D4801F4FDD9}" type="datetimeFigureOut">
              <a:rPr lang="es-ES" smtClean="0"/>
              <a:t>20/05/2024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18CFF9-7528-6AEC-6795-7EA9DB477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33E26C-4D35-3D65-65B8-FC04411A6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13D-0362-794D-9F7F-E7E81CFD689B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517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4C0FB4-CE25-93DF-104A-00C12E95D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86E4F1-6AE8-C6F7-3D20-190B4AEFE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736F68-82DB-0F66-3928-846E9F855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669CEC-9B86-3880-6E82-77D32DBA6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6419-9D2F-6D41-920E-0D4801F4FDD9}" type="datetimeFigureOut">
              <a:rPr lang="es-ES" smtClean="0"/>
              <a:t>20/05/2024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EB1C6E-8E8D-BC0C-FE64-44EA7B06C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2406BD-CA33-7409-AE65-5571D19BF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13D-0362-794D-9F7F-E7E81CFD689B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5487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560919-2B61-6EA6-ADD4-ECDD64FA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A1236E5-19B8-D75B-23E7-D9A44BADDD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493B97-C520-47CC-8662-57CEC228C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41C88E-AEDB-B1EC-15CA-4D7E61D2A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6419-9D2F-6D41-920E-0D4801F4FDD9}" type="datetimeFigureOut">
              <a:rPr lang="es-ES" smtClean="0"/>
              <a:t>20/05/2024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D53943-238E-57D6-D49C-D916597B5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198CA1-0385-6CCE-96A7-549688B1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13D-0362-794D-9F7F-E7E81CFD689B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9880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8ACB5F-73F3-93E9-C8E7-431C32D80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A82C5E6-296C-816D-792B-FE4E37FC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BD6DE-A3C2-D709-F276-190548381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6419-9D2F-6D41-920E-0D4801F4FDD9}" type="datetimeFigureOut">
              <a:rPr lang="es-ES" smtClean="0"/>
              <a:t>20/05/2024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BF2667-06FE-E4DD-E6F3-1F8BBDA12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3BDD19-5505-C3E9-F2DB-1752F7E43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13D-0362-794D-9F7F-E7E81CFD689B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5319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4459D51-E0EE-0220-E55F-2418AA6DF4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E1B5E2-1891-65E2-A1A9-B730DCC9D8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31C866-35E7-F509-D3C8-D2F7252B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6419-9D2F-6D41-920E-0D4801F4FDD9}" type="datetimeFigureOut">
              <a:rPr lang="es-ES" smtClean="0"/>
              <a:t>20/05/2024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5EC10F-0A24-15C7-5407-070B7B29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1FFAEE-9742-6EBE-2395-AA51DB3A0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13D-0362-794D-9F7F-E7E81CFD689B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022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pedi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2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C57273-1416-A1B7-DF56-1C5BBD90A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035945-D9F2-3B17-46EE-BFEF8DB70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59DE48-D7DF-5D68-5286-DB274FCFC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6419-9D2F-6D41-920E-0D4801F4FDD9}" type="datetimeFigureOut">
              <a:rPr lang="es-ES" smtClean="0"/>
              <a:t>20/05/2024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F3F90A-5254-63CC-8E9A-7112A63C9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0CE0DB-D2A4-C616-0AA5-5CE594398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13D-0362-794D-9F7F-E7E81CFD689B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4245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 franja later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C57273-1416-A1B7-DF56-1C5BBD90A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2A1AA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035945-D9F2-3B17-46EE-BFEF8DB70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608" y="1039660"/>
            <a:ext cx="10503073" cy="5137303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59DE48-D7DF-5D68-5286-DB274FCFC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6419-9D2F-6D41-920E-0D4801F4FDD9}" type="datetimeFigureOut">
              <a:rPr lang="es-ES" smtClean="0"/>
              <a:t>20/05/2024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F3F90A-5254-63CC-8E9A-7112A63C9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0CE0DB-D2A4-C616-0AA5-5CE594398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13D-0362-794D-9F7F-E7E81CFD689B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0762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1A2442-3427-0330-9DA0-A45E80736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575" y="1709739"/>
            <a:ext cx="11360150" cy="1985440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rgbClr val="2C2A7E"/>
                </a:solidFill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4E5061-DD11-60E2-BDAF-DD722F25C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9575" y="3745283"/>
            <a:ext cx="11360150" cy="1402980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62A1A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DE4FBE-9E8E-60F9-8B4C-9B5229B76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6419-9D2F-6D41-920E-0D4801F4FDD9}" type="datetimeFigureOut">
              <a:rPr lang="es-ES" smtClean="0"/>
              <a:t>20/05/2024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6B6EE7-843B-4268-444F-6C23AF9CB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6E9C42-611C-F61D-C19A-1FF042AC1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13D-0362-794D-9F7F-E7E81CFD689B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7057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38534-2666-9D42-7E12-37A3A6A1A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E8B26B-3898-0CD2-1592-D4908E6AE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4DC52F-F19E-E7D4-76BD-B3C97E79E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D5DDFC-E334-278B-CE82-552AB9649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6419-9D2F-6D41-920E-0D4801F4FDD9}" type="datetimeFigureOut">
              <a:rPr lang="es-ES" smtClean="0"/>
              <a:t>20/05/2024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1F80DD-D725-E76B-720D-D0D04D963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19DCB6-3A8A-851C-FEDF-962EBEDC8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13D-0362-794D-9F7F-E7E81CFD689B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574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996BFE-17A2-C21F-817C-76EA2B1F0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DE80D9-A942-0D74-EFCC-CD7B2A1AA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13B6C2-854D-3C47-60F3-FCC07B345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5F3ACBA-E067-D377-90F6-C4873DA966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B816E93-4477-72C1-B0BE-6132590844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D9AC467-5D2C-92EA-F259-918B72725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6419-9D2F-6D41-920E-0D4801F4FDD9}" type="datetimeFigureOut">
              <a:rPr lang="es-ES" smtClean="0"/>
              <a:t>20/05/2024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E200D1B-0CE1-007E-95C8-ABF00EB7F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5FB9507-501D-E1E7-F08C-2344E65AA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13D-0362-794D-9F7F-E7E81CFD689B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1082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C53289-3A5A-2FE9-F56F-432FF4BF7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C296984-7064-859C-A633-3C667D847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6419-9D2F-6D41-920E-0D4801F4FDD9}" type="datetimeFigureOut">
              <a:rPr lang="es-ES" smtClean="0"/>
              <a:t>20/05/2024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2A2C516-9CDF-B2AB-80D8-619DA744A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538DCB7-4262-4EC1-D008-860899FE3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13D-0362-794D-9F7F-E7E81CFD689B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9096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BF52032-D5EC-D52D-E1BA-A621F35B6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6419-9D2F-6D41-920E-0D4801F4FDD9}" type="datetimeFigureOut">
              <a:rPr lang="es-ES" smtClean="0"/>
              <a:t>20/05/2024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96D1E12-883F-C103-170C-0CC38C3E7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6B7B289-0CC3-DF17-F6F9-B98B23B37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113D-0362-794D-9F7F-E7E81CFD689B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19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FDBCAC5-85E3-B4A9-9E5F-775F28320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609" y="18255"/>
            <a:ext cx="10841276" cy="7458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E7253F-B524-CE32-66F7-2F37F98B0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9140" y="1039660"/>
            <a:ext cx="10728542" cy="5137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418DCA-ACCF-2916-8B43-09CBD9ADF0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C6419-9D2F-6D41-920E-0D4801F4FDD9}" type="datetimeFigureOut">
              <a:rPr lang="es-ES" smtClean="0"/>
              <a:t>20/05/2024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340B40-74B3-00BD-54F9-725F4E996D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C7BBB9-5C23-0659-774E-50EE27ECE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8113D-0362-794D-9F7F-E7E81CFD689B}" type="slidenum">
              <a:rPr lang="es-ES" smtClean="0"/>
              <a:t>‹zk.›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3508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25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skadi.eus/itzuli/" TargetMode="External"/><Relationship Id="rId2" Type="http://schemas.openxmlformats.org/officeDocument/2006/relationships/hyperlink" Target="mailto:leire.sagastizabalbidarte@osakidetza.eus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udia 3"/>
          <p:cNvPicPr/>
          <p:nvPr/>
        </p:nvPicPr>
        <p:blipFill>
          <a:blip r:embed="rId2"/>
          <a:stretch>
            <a:fillRect/>
          </a:stretch>
        </p:blipFill>
        <p:spPr>
          <a:xfrm>
            <a:off x="2841172" y="1726882"/>
            <a:ext cx="9350828" cy="3367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88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170E8E-B27E-F516-0BFF-784DC0182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dirty="0" smtClean="0"/>
              <a:t>Itzulinguru ikerketa egitasmoan parte hartzea</a:t>
            </a:r>
            <a:endParaRPr lang="eu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86E22-C27D-14E9-BFFB-DE866177F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798" y="1790776"/>
            <a:ext cx="10728542" cy="322754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u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Testuak, edozein eratakoak, bi hizkuntzatan ekoizteko itzultzaile automatikoa baliatzeak dauzkan eraginak ikertzeko </a:t>
            </a:r>
            <a:r>
              <a:rPr lang="eu-E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ITZULINGURU</a:t>
            </a:r>
            <a:r>
              <a:rPr lang="eu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proiektuan parte hartuko du </a:t>
            </a:r>
            <a:r>
              <a:rPr lang="eu-E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Barrualde-Galdakaoko</a:t>
            </a:r>
            <a:r>
              <a:rPr lang="eu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Erakunde Sanitario Integratuak; Osakidetzako beste erakunde batzuekin eta beste esparru batzuetako agenteekin batera: Unibertsitatea, administrazioa, bigarren hezkuntza, enpresak, euskaltegiak. </a:t>
            </a:r>
          </a:p>
          <a:p>
            <a:pPr marL="0" indent="0">
              <a:buNone/>
            </a:pPr>
            <a:r>
              <a:rPr lang="eu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Soziolinguistika </a:t>
            </a:r>
            <a:r>
              <a:rPr lang="eu-E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Klusterrak</a:t>
            </a:r>
            <a:r>
              <a:rPr lang="eu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u-E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koordinatuko </a:t>
            </a:r>
            <a:r>
              <a:rPr lang="eu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eta EHUko </a:t>
            </a:r>
            <a:r>
              <a:rPr lang="eu-E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Innoklab</a:t>
            </a:r>
            <a:r>
              <a:rPr lang="eu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ikerketa taldearen zuzendaritzapean egingo </a:t>
            </a:r>
            <a:r>
              <a:rPr lang="eu-E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da.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3717137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170E8E-B27E-F516-0BFF-784DC0182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dirty="0" smtClean="0"/>
              <a:t>Helburuak</a:t>
            </a:r>
            <a:endParaRPr lang="eu-ES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27CAA50A-8843-67AC-8332-79C6ACBC9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265" y="1801661"/>
            <a:ext cx="10503073" cy="3075139"/>
          </a:xfrm>
        </p:spPr>
        <p:txBody>
          <a:bodyPr/>
          <a:lstStyle/>
          <a:p>
            <a:pPr marL="0" indent="0" algn="just">
              <a:lnSpc>
                <a:spcPct val="114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u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Proiektuak </a:t>
            </a:r>
            <a:r>
              <a:rPr lang="eu-E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hiru helburu nagusi</a:t>
            </a:r>
            <a:r>
              <a:rPr lang="eu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ditu: </a:t>
            </a:r>
          </a:p>
          <a:p>
            <a:pPr lvl="1">
              <a:lnSpc>
                <a:spcPct val="114000"/>
              </a:lnSpc>
              <a:spcBef>
                <a:spcPts val="800"/>
              </a:spcBef>
            </a:pPr>
            <a:r>
              <a:rPr lang="eu-E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Itzultzaile </a:t>
            </a:r>
            <a:r>
              <a:rPr lang="eu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neuronalek gizarte testuinguru desberdinetako jarduera-sistema </a:t>
            </a:r>
            <a:r>
              <a:rPr lang="eu-E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arautuetan (eta Osakidetza bada) </a:t>
            </a:r>
            <a:r>
              <a:rPr lang="eu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eragiten dituzten eraldaketak, erabilerak eta berrikuntza disruptiboak zein diren zehaztea.</a:t>
            </a:r>
          </a:p>
          <a:p>
            <a:pPr lvl="1">
              <a:lnSpc>
                <a:spcPct val="114000"/>
              </a:lnSpc>
              <a:spcBef>
                <a:spcPts val="800"/>
              </a:spcBef>
            </a:pPr>
            <a:r>
              <a:rPr lang="eu-E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*Hainbat </a:t>
            </a:r>
            <a:r>
              <a:rPr lang="eu-E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esku hartze diseinatzea eta proban jartzea</a:t>
            </a:r>
            <a:r>
              <a:rPr lang="eu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jarduera-mota bakoitzean </a:t>
            </a:r>
            <a:r>
              <a:rPr lang="eu-E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itzultzaile neuronalaren erabilera egokia, erosoa eta eraginkorra egiteko xedez</a:t>
            </a:r>
            <a:r>
              <a:rPr lang="eu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14000"/>
              </a:lnSpc>
              <a:spcBef>
                <a:spcPts val="800"/>
              </a:spcBef>
            </a:pPr>
            <a:r>
              <a:rPr lang="eu-ES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Identifikatzea </a:t>
            </a:r>
            <a:r>
              <a:rPr lang="eu-E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zein diren etorkizunerako landu beharreko gaitasun berriak eta arau berriak, euskara biziberritzearen ikuspegitik, itzultzaile neuronala maila praktikoan erabiltzeko.</a:t>
            </a:r>
          </a:p>
          <a:p>
            <a:pPr marL="0" indent="0">
              <a:lnSpc>
                <a:spcPct val="114000"/>
              </a:lnSpc>
              <a:buNone/>
            </a:pPr>
            <a:endParaRPr lang="eu-E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378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170E8E-B27E-F516-0BFF-784DC0182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dirty="0" smtClean="0"/>
              <a:t>Proiektuari lotutako esku-hartzea gure erakundean</a:t>
            </a:r>
            <a:endParaRPr lang="eu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86E22-C27D-14E9-BFFB-DE866177F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825" y="1279146"/>
            <a:ext cx="11382431" cy="3935111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u-ES" sz="16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Esku-hartzearen ZERGATIA</a:t>
            </a:r>
            <a:r>
              <a:rPr lang="eu-E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u-E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Gurean</a:t>
            </a:r>
            <a:r>
              <a:rPr lang="eu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bi hizkuntza ofizialetan moldatu behar den </a:t>
            </a:r>
            <a:r>
              <a:rPr lang="eu-E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edozein </a:t>
            </a:r>
            <a:r>
              <a:rPr lang="eu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testu, salbuespenak salbuespen, Euskara Zerbitzuak itzultzen du, horiek modu autonomoan ekoizteko euskararen gaitasun maila egokia daukaten profesional asko egon badaude ere. </a:t>
            </a:r>
          </a:p>
          <a:p>
            <a:pPr marL="0" indent="0" algn="just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lang="eu-E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u-ES" sz="16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Esku-hartzearen ZERTARAKOA</a:t>
            </a:r>
            <a:r>
              <a:rPr lang="eu-E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</a:p>
          <a:p>
            <a:pPr marL="342900" indent="-342900" algn="just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  <a:buAutoNum type="alphaLcParenR"/>
            </a:pPr>
            <a:r>
              <a:rPr lang="eu-ES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euskararen </a:t>
            </a:r>
            <a:r>
              <a:rPr lang="eu-E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gaitasun-maila daukaten profesionalek</a:t>
            </a:r>
            <a:r>
              <a:rPr lang="eu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bere ohiko ingurunean eta jardueretan, </a:t>
            </a:r>
            <a:r>
              <a:rPr lang="eu-ES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testuak</a:t>
            </a:r>
            <a:r>
              <a:rPr lang="eu-E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u-ES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barne-komunikaziokoak*</a:t>
            </a:r>
            <a:r>
              <a:rPr lang="eu-ES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u-ES" sz="1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modu autonomoan, euskaraz </a:t>
            </a:r>
            <a:r>
              <a:rPr lang="eu-ES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 ditzaten</a:t>
            </a:r>
            <a:r>
              <a:rPr lang="eu-E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u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baita horren ondoriozko Euskara Zerbitzuaren itzulpengintza mendekotasuna </a:t>
            </a:r>
            <a:r>
              <a:rPr lang="eu-E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gainditzeko ere. </a:t>
            </a:r>
          </a:p>
          <a:p>
            <a:pPr marL="342900" indent="-342900" algn="just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  <a:buAutoNum type="alphaLcParenR"/>
            </a:pPr>
            <a:r>
              <a:rPr lang="eu-E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Informazio horren </a:t>
            </a:r>
            <a:r>
              <a:rPr lang="eu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hartzaileak, horren beharra baldin badu, klik batean testua erdaratu dezan, horretarako </a:t>
            </a:r>
            <a:r>
              <a:rPr lang="eu-ES" sz="1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itzultzaile automatikoa </a:t>
            </a:r>
            <a:r>
              <a:rPr lang="eu-ES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erabiliz</a:t>
            </a:r>
            <a:r>
              <a:rPr lang="eu-E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(kasu honetan</a:t>
            </a:r>
            <a:r>
              <a:rPr lang="eu-ES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u-E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Itzuli</a:t>
            </a:r>
            <a:r>
              <a:rPr lang="eu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itzultzaile automatikoa baliatuko </a:t>
            </a:r>
            <a:r>
              <a:rPr lang="eu-E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dugu). </a:t>
            </a:r>
            <a:r>
              <a:rPr lang="eu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Hau da, </a:t>
            </a:r>
            <a:r>
              <a:rPr lang="eu-E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hartzaile ez euskalduna bere </a:t>
            </a:r>
            <a:r>
              <a:rPr lang="eu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konfort gunetik </a:t>
            </a:r>
            <a:r>
              <a:rPr lang="eu-E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ateraraziko dugu, </a:t>
            </a:r>
            <a:r>
              <a:rPr lang="eu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neurri batean, eta lan txiki bat </a:t>
            </a:r>
            <a:r>
              <a:rPr lang="eu-E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eginarazi, </a:t>
            </a:r>
            <a:r>
              <a:rPr lang="eu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euskara ulertzeko gai ez bada, testua erdaratzeko</a:t>
            </a:r>
            <a:r>
              <a:rPr lang="eu-E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lang="eu-ES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s-ES" sz="1600" dirty="0" smtClean="0"/>
              <a:t>*</a:t>
            </a:r>
            <a:r>
              <a:rPr lang="eu-ES" sz="1600" dirty="0" smtClean="0"/>
              <a:t>Idatzizko harremanak langileekin, </a:t>
            </a:r>
            <a:r>
              <a:rPr lang="eu-ES" sz="1600" b="1" u="sng" dirty="0" smtClean="0"/>
              <a:t>irizpidea</a:t>
            </a:r>
            <a:r>
              <a:rPr lang="eu-ES" sz="1600" dirty="0" smtClean="0"/>
              <a:t> (III. Euskara Plana): langileei zuzendutako informazio eta komunikazio ez-pertsonalizatuak (</a:t>
            </a:r>
            <a:r>
              <a:rPr lang="eu-ES" sz="1600" b="1" dirty="0" smtClean="0"/>
              <a:t>mezu elektroniko orokorrak, deialdiak, protokoloak, gutunak…</a:t>
            </a:r>
            <a:r>
              <a:rPr lang="eu-ES" sz="1600" dirty="0" smtClean="0"/>
              <a:t>) bi hizkuntza ofizialetan egon </a:t>
            </a:r>
            <a:r>
              <a:rPr lang="eu-ES" sz="1600" dirty="0" smtClean="0"/>
              <a:t>beharko </a:t>
            </a:r>
            <a:r>
              <a:rPr lang="eu-ES" sz="1600" dirty="0" smtClean="0"/>
              <a:t>dira, zuzen idatzita eta euskarari lehentasuna emanda. </a:t>
            </a:r>
            <a:endParaRPr lang="eu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00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170E8E-B27E-F516-0BFF-784DC0182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dirty="0" smtClean="0"/>
              <a:t>Proiektuari lotutako esku-hartzearen jakingarri batzuk</a:t>
            </a:r>
            <a:endParaRPr lang="eu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86E22-C27D-14E9-BFFB-DE866177F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4535"/>
            <a:ext cx="11854543" cy="174866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u-E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Esku-hartzearen </a:t>
            </a:r>
            <a:r>
              <a:rPr lang="eu-ES" sz="16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iraupena</a:t>
            </a:r>
            <a:r>
              <a:rPr lang="eu-E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u-ES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2023/11/13-2024/02/29</a:t>
            </a:r>
          </a:p>
          <a:p>
            <a:pPr marL="0" lvl="0" indent="0">
              <a:lnSpc>
                <a:spcPct val="110000"/>
              </a:lnSpc>
              <a:spcBef>
                <a:spcPts val="800"/>
              </a:spcBef>
              <a:buNone/>
            </a:pPr>
            <a:r>
              <a:rPr lang="eu-ES" sz="1600" dirty="0"/>
              <a:t>Tarte horretan </a:t>
            </a:r>
            <a:r>
              <a:rPr lang="eu-ES" sz="1600" dirty="0" smtClean="0"/>
              <a:t>hartzaile bat baino gehiagorentzat </a:t>
            </a:r>
            <a:r>
              <a:rPr lang="eu-ES" sz="1600" dirty="0"/>
              <a:t>euskaraz </a:t>
            </a:r>
            <a:r>
              <a:rPr lang="eu-ES" sz="1600" dirty="0" smtClean="0"/>
              <a:t>produzitu dituzuen testuak </a:t>
            </a:r>
            <a:r>
              <a:rPr lang="eu-ES" sz="1600" dirty="0" smtClean="0">
                <a:latin typeface="Engravers MT" panose="02090707080505020304" pitchFamily="18" charset="0"/>
              </a:rPr>
              <a:t>—</a:t>
            </a:r>
            <a:r>
              <a:rPr lang="eu-ES" sz="1600" dirty="0" smtClean="0"/>
              <a:t> </a:t>
            </a:r>
            <a:r>
              <a:rPr lang="eu-ES" sz="1600" dirty="0"/>
              <a:t>mezu elektroniko orokorrak, deialdiak, </a:t>
            </a:r>
            <a:r>
              <a:rPr lang="eu-ES" sz="1600" dirty="0" smtClean="0"/>
              <a:t>protokoloak</a:t>
            </a:r>
            <a:r>
              <a:rPr lang="eu-ES" sz="1600" dirty="0"/>
              <a:t>, gutunak…</a:t>
            </a:r>
            <a:r>
              <a:rPr lang="eu-ES" sz="1600" dirty="0" smtClean="0"/>
              <a:t> </a:t>
            </a:r>
            <a:r>
              <a:rPr lang="eu-ES" sz="1600" dirty="0" smtClean="0">
                <a:latin typeface="Engravers MT" panose="02090707080505020304" pitchFamily="18" charset="0"/>
              </a:rPr>
              <a:t>— </a:t>
            </a:r>
            <a:r>
              <a:rPr lang="eu-ES" sz="1600" dirty="0" smtClean="0"/>
              <a:t>monitoreari </a:t>
            </a:r>
            <a:r>
              <a:rPr lang="eu-ES" sz="1600" dirty="0"/>
              <a:t>bidaliko dizkiozue (</a:t>
            </a:r>
            <a:r>
              <a:rPr lang="eu-ES" sz="1600" b="1" dirty="0" err="1"/>
              <a:t>Bcc</a:t>
            </a:r>
            <a:r>
              <a:rPr lang="eu-ES" sz="1600" b="1" dirty="0"/>
              <a:t>; ezkutuko </a:t>
            </a:r>
            <a:r>
              <a:rPr lang="eu-ES" sz="1600" b="1" dirty="0" smtClean="0"/>
              <a:t>kopia: </a:t>
            </a:r>
            <a:r>
              <a:rPr lang="eu-ES" sz="1600" dirty="0" err="1" smtClean="0">
                <a:hlinkClick r:id="rId2"/>
              </a:rPr>
              <a:t>leire.sagastizabalbidarte@osakidetza.eus</a:t>
            </a:r>
            <a:r>
              <a:rPr lang="eu-ES" sz="1600" dirty="0" smtClean="0"/>
              <a:t>), </a:t>
            </a:r>
            <a:r>
              <a:rPr lang="eu-ES" sz="1600" dirty="0"/>
              <a:t>jarraipena egiteko.</a:t>
            </a:r>
          </a:p>
          <a:p>
            <a:pPr marL="0" indent="0">
              <a:lnSpc>
                <a:spcPct val="110000"/>
              </a:lnSpc>
              <a:spcBef>
                <a:spcPts val="800"/>
              </a:spcBef>
              <a:buNone/>
            </a:pPr>
            <a:r>
              <a:rPr lang="eu-ES" sz="1600" dirty="0" smtClean="0"/>
              <a:t>Euskara hutsez bidaliko duzuen testuaren behealdean, ondoko adibidean azaltzen den  mezua erantsiko duzue beti. </a:t>
            </a:r>
          </a:p>
          <a:p>
            <a:pPr marL="0" indent="0">
              <a:buNone/>
            </a:pPr>
            <a:r>
              <a:rPr lang="eu-ES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Adibide bat</a:t>
            </a:r>
            <a:r>
              <a:rPr lang="eu-E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u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u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23943"/>
              </p:ext>
            </p:extLst>
          </p:nvPr>
        </p:nvGraphicFramePr>
        <p:xfrm>
          <a:off x="389483" y="2849960"/>
          <a:ext cx="10855459" cy="1924821"/>
        </p:xfrm>
        <a:graphic>
          <a:graphicData uri="http://schemas.openxmlformats.org/drawingml/2006/table">
            <a:tbl>
              <a:tblPr firstRow="1" firstCol="1" bandRow="1"/>
              <a:tblGrid>
                <a:gridCol w="10855459">
                  <a:extLst>
                    <a:ext uri="{9D8B030D-6E8A-4147-A177-3AD203B41FA5}">
                      <a16:colId xmlns:a16="http://schemas.microsoft.com/office/drawing/2014/main" val="205702204"/>
                    </a:ext>
                  </a:extLst>
                </a:gridCol>
              </a:tblGrid>
              <a:tr h="1924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u-ES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Eguerdi</a:t>
                      </a:r>
                      <a:r>
                        <a:rPr lang="eu-ES" sz="1400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on, </a:t>
                      </a:r>
                      <a:endParaRPr lang="eu-ES" sz="1400" noProof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u-ES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Joan den astean aurreratu nizuen bezala, irailean hasten dira intraneteko migrazio-lanak.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u-ES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Hori dela eta, batzorde sortu berri honetan, migrazioaren aurretik, bitartean eta ondoren, arlo bakoitzeko edukiak lantzen hasi behar dugu.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u-ES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Lehenengo bilera honetan, Osakidetzak planteatzen digun egutegia errepasatuko dugu. Eta, batez ere, mahai gainean jartzeko zalantzak ekartzea nahi nuke.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u-ES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Beste norbait etortzea garrantzitsua dela uste baduzue, mesedez, esadazue.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u-ES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Ondo bizi!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557843"/>
                  </a:ext>
                </a:extLst>
              </a:tr>
            </a:tbl>
          </a:graphicData>
        </a:graphic>
      </p:graphicFrame>
      <p:sp>
        <p:nvSpPr>
          <p:cNvPr id="6" name="TestuKoadroa 5"/>
          <p:cNvSpPr txBox="1"/>
          <p:nvPr/>
        </p:nvSpPr>
        <p:spPr>
          <a:xfrm>
            <a:off x="1706229" y="4930137"/>
            <a:ext cx="9914648" cy="131471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u-ES" sz="11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Barrualde-Galdakaoko</a:t>
            </a:r>
            <a:r>
              <a:rPr lang="eu-ES" sz="11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u-ES" sz="11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ESIa</a:t>
            </a:r>
            <a:r>
              <a:rPr lang="eu-ES" sz="1100" b="1" i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u-ES" sz="11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aukeratua izan da </a:t>
            </a:r>
            <a:r>
              <a:rPr lang="eu-ES" sz="1200" b="1" i="1" u="sng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Itzulinguru</a:t>
            </a:r>
            <a:r>
              <a:rPr lang="eu-ES" sz="1200" b="1" u="sng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ikerketa-proiektuan</a:t>
            </a:r>
            <a:r>
              <a:rPr lang="eu-ES" sz="11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parte hartzeko. Xede horrekin diseinatu dugun </a:t>
            </a:r>
            <a:r>
              <a:rPr lang="eu-ES" sz="11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esku-hartzea dela-eta, </a:t>
            </a:r>
            <a:r>
              <a:rPr lang="eu-ES" sz="11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euskara ulertzen ez duzuenon kasuan ere</a:t>
            </a:r>
            <a:r>
              <a:rPr lang="eu-ES" sz="11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elkarrizketa honetan euskaraz aritzea posible izan dadin,</a:t>
            </a:r>
            <a:r>
              <a:rPr lang="eu-ES" sz="11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u-ES" sz="1100" i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Itzuli </a:t>
            </a:r>
            <a:r>
              <a:rPr lang="eu-ES" sz="11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itzultzaile neuronala</a:t>
            </a:r>
            <a:r>
              <a:rPr lang="eu-ES" sz="11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 </a:t>
            </a:r>
            <a:r>
              <a:rPr lang="eu-ES" sz="11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esteka </a:t>
            </a:r>
            <a:r>
              <a:rPr lang="eu-ES" sz="11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bidaltzen dizuegu. Hortaz, </a:t>
            </a:r>
            <a:r>
              <a:rPr lang="eu-ES" sz="11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zer </a:t>
            </a:r>
            <a:r>
              <a:rPr lang="eu-ES" sz="11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edo zer ulertzen ez </a:t>
            </a:r>
            <a:r>
              <a:rPr lang="eu-ES" sz="11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baduzue, </a:t>
            </a:r>
            <a:r>
              <a:rPr lang="eu-ES" sz="11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sakatu </a:t>
            </a:r>
            <a:r>
              <a:rPr lang="eu-ES" sz="11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estekan, testua itzuli, eta </a:t>
            </a:r>
            <a:r>
              <a:rPr lang="eu-ES" sz="11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 galdu haririk!</a:t>
            </a:r>
            <a:endParaRPr lang="eu-ES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S" sz="11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s-ES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OSI </a:t>
            </a:r>
            <a:r>
              <a:rPr lang="es-ES" sz="11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Barrualde-Galdakao</a:t>
            </a:r>
            <a:r>
              <a:rPr lang="es-ES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 sido seleccionada para participar en el </a:t>
            </a:r>
            <a:r>
              <a:rPr lang="es-ES" sz="1200" b="1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 de </a:t>
            </a:r>
            <a:r>
              <a:rPr lang="es-ES" sz="1200" b="1" u="sng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investigación </a:t>
            </a:r>
            <a:r>
              <a:rPr lang="es-ES" sz="1200" i="1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Itzulinguru</a:t>
            </a:r>
            <a:r>
              <a:rPr lang="es-ES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" sz="11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razón de la intervención diseñada al objeto, para que esta conversación pueda desarrollarse en euskera, incluso </a:t>
            </a:r>
            <a:r>
              <a:rPr lang="es-ES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el caso de </a:t>
            </a:r>
            <a:r>
              <a:rPr lang="es-ES" sz="11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quienes no lo entiendan, </a:t>
            </a:r>
            <a:r>
              <a:rPr lang="es-ES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enviamos el </a:t>
            </a:r>
            <a:r>
              <a:rPr lang="es-ES" sz="11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enlace al </a:t>
            </a:r>
            <a:r>
              <a:rPr lang="es-ES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traductor neuronal </a:t>
            </a:r>
            <a:r>
              <a:rPr lang="es-ES" sz="1100" i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Itzuli</a:t>
            </a:r>
            <a:r>
              <a:rPr lang="es-ES" sz="11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Así </a:t>
            </a:r>
            <a:r>
              <a:rPr lang="es-ES" sz="11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pues, </a:t>
            </a:r>
            <a:r>
              <a:rPr lang="es-ES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no </a:t>
            </a:r>
            <a:r>
              <a:rPr lang="es-ES" sz="11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comprendéis </a:t>
            </a:r>
            <a:r>
              <a:rPr lang="es-ES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algo, </a:t>
            </a:r>
            <a:r>
              <a:rPr lang="es-ES" sz="11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pulsad sin </a:t>
            </a:r>
            <a:r>
              <a:rPr lang="es-ES" sz="1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miedo y ¡</a:t>
            </a:r>
            <a:r>
              <a:rPr lang="es-ES" sz="11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perdáis el hilo!</a:t>
            </a:r>
            <a:endParaRPr lang="eu-ES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378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170E8E-B27E-F516-0BFF-784DC0182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dirty="0" smtClean="0"/>
              <a:t>Proiektuari lotutako esku-hartzearen jakingarri batzuk</a:t>
            </a:r>
            <a:endParaRPr lang="eu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86E22-C27D-14E9-BFFB-DE866177F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453" y="1409775"/>
            <a:ext cx="11382431" cy="44031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lang="eu-ES" sz="1600" dirty="0" smtClean="0"/>
          </a:p>
          <a:p>
            <a:pPr marL="0" indent="0">
              <a:buNone/>
            </a:pPr>
            <a:endParaRPr lang="es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u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rudia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1" y="870661"/>
            <a:ext cx="9960427" cy="5682539"/>
          </a:xfrm>
          <a:prstGeom prst="rect">
            <a:avLst/>
          </a:prstGeom>
        </p:spPr>
      </p:pic>
      <p:sp>
        <p:nvSpPr>
          <p:cNvPr id="8" name="Elipsea 7"/>
          <p:cNvSpPr/>
          <p:nvPr/>
        </p:nvSpPr>
        <p:spPr>
          <a:xfrm>
            <a:off x="1468592" y="2250243"/>
            <a:ext cx="2097729" cy="31497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  <p:sp>
        <p:nvSpPr>
          <p:cNvPr id="9" name="Elipsea 8"/>
          <p:cNvSpPr/>
          <p:nvPr/>
        </p:nvSpPr>
        <p:spPr>
          <a:xfrm>
            <a:off x="8895503" y="3752928"/>
            <a:ext cx="1409073" cy="35742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4027790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170E8E-B27E-F516-0BFF-784DC0182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dirty="0" smtClean="0"/>
              <a:t>Hiztegiak kontsultatzea </a:t>
            </a:r>
            <a:endParaRPr lang="eu-ES" dirty="0"/>
          </a:p>
        </p:txBody>
      </p:sp>
      <p:pic>
        <p:nvPicPr>
          <p:cNvPr id="5" name="Edukiaren leku-marka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4609" y="952500"/>
            <a:ext cx="9043791" cy="529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56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dirty="0" smtClean="0"/>
              <a:t>Zuzentzaile ortografikoa</a:t>
            </a:r>
            <a:endParaRPr lang="eu-ES" dirty="0"/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>
          <a:xfrm>
            <a:off x="336189" y="790554"/>
            <a:ext cx="11518871" cy="1707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u-ES" dirty="0"/>
              <a:t>Eguerdi on, </a:t>
            </a:r>
          </a:p>
          <a:p>
            <a:pPr marL="0" indent="0">
              <a:buNone/>
            </a:pPr>
            <a:r>
              <a:rPr lang="eu-ES" dirty="0"/>
              <a:t>Joan den </a:t>
            </a:r>
            <a:r>
              <a:rPr lang="eu-ES" dirty="0" err="1"/>
              <a:t>aztean</a:t>
            </a:r>
            <a:r>
              <a:rPr lang="eu-ES" dirty="0"/>
              <a:t> aurreratu </a:t>
            </a:r>
            <a:r>
              <a:rPr lang="eu-ES" dirty="0" smtClean="0"/>
              <a:t>nizuen </a:t>
            </a:r>
            <a:r>
              <a:rPr lang="eu-ES" dirty="0"/>
              <a:t>bezala, irailean hasten dira intraneteko migrazio-lanak.</a:t>
            </a:r>
          </a:p>
          <a:p>
            <a:pPr marL="0" indent="0">
              <a:buNone/>
            </a:pPr>
            <a:r>
              <a:rPr lang="eu-ES" dirty="0"/>
              <a:t>Hori dela eta, batzorde </a:t>
            </a:r>
            <a:r>
              <a:rPr lang="eu-ES" dirty="0" err="1"/>
              <a:t>zortu</a:t>
            </a:r>
            <a:r>
              <a:rPr lang="eu-ES" dirty="0"/>
              <a:t> berri honetan, migrazioaren aurretik, bitartean eta ondoren, arlo bakoitzeko edukiak lantzen hasi behar dugu.</a:t>
            </a:r>
          </a:p>
          <a:p>
            <a:pPr marL="0" indent="0">
              <a:buNone/>
            </a:pPr>
            <a:r>
              <a:rPr lang="eu-ES" dirty="0" smtClean="0"/>
              <a:t>Beste norbait etortzea garrantzitsua dela uste baduzue, mesedez, esadazue.</a:t>
            </a:r>
          </a:p>
          <a:p>
            <a:pPr marL="0" indent="0">
              <a:buNone/>
            </a:pPr>
            <a:r>
              <a:rPr lang="eu-ES" dirty="0" smtClean="0"/>
              <a:t>Ondo </a:t>
            </a:r>
            <a:r>
              <a:rPr lang="eu-ES" dirty="0"/>
              <a:t>bizi!</a:t>
            </a:r>
          </a:p>
          <a:p>
            <a:endParaRPr lang="eu-ES" dirty="0"/>
          </a:p>
        </p:txBody>
      </p:sp>
      <p:grpSp>
        <p:nvGrpSpPr>
          <p:cNvPr id="11" name="Elkartu 10"/>
          <p:cNvGrpSpPr/>
          <p:nvPr/>
        </p:nvGrpSpPr>
        <p:grpSpPr>
          <a:xfrm>
            <a:off x="1547644" y="2375117"/>
            <a:ext cx="9128426" cy="4231630"/>
            <a:chOff x="384806" y="3106456"/>
            <a:chExt cx="9705975" cy="4580219"/>
          </a:xfrm>
        </p:grpSpPr>
        <p:pic>
          <p:nvPicPr>
            <p:cNvPr id="4" name="Irudia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4806" y="3106456"/>
              <a:ext cx="9705975" cy="2657475"/>
            </a:xfrm>
            <a:prstGeom prst="rect">
              <a:avLst/>
            </a:prstGeom>
          </p:spPr>
        </p:pic>
        <p:pic>
          <p:nvPicPr>
            <p:cNvPr id="5" name="Irudia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96000" y="4667250"/>
              <a:ext cx="2914650" cy="3019425"/>
            </a:xfrm>
            <a:prstGeom prst="rect">
              <a:avLst/>
            </a:prstGeom>
          </p:spPr>
        </p:pic>
        <p:sp>
          <p:nvSpPr>
            <p:cNvPr id="6" name="Elipsea 5"/>
            <p:cNvSpPr/>
            <p:nvPr/>
          </p:nvSpPr>
          <p:spPr>
            <a:xfrm>
              <a:off x="5704114" y="3405528"/>
              <a:ext cx="816429" cy="348343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u-ES"/>
            </a:p>
          </p:txBody>
        </p:sp>
        <p:sp>
          <p:nvSpPr>
            <p:cNvPr id="7" name="Elipsea 6"/>
            <p:cNvSpPr/>
            <p:nvPr/>
          </p:nvSpPr>
          <p:spPr>
            <a:xfrm>
              <a:off x="3113314" y="3753871"/>
              <a:ext cx="816429" cy="500743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u-ES"/>
            </a:p>
          </p:txBody>
        </p:sp>
        <p:sp>
          <p:nvSpPr>
            <p:cNvPr id="8" name="Elipsea 7"/>
            <p:cNvSpPr/>
            <p:nvPr/>
          </p:nvSpPr>
          <p:spPr>
            <a:xfrm>
              <a:off x="3493868" y="4279813"/>
              <a:ext cx="1992532" cy="500743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u-ES"/>
            </a:p>
          </p:txBody>
        </p:sp>
        <p:sp>
          <p:nvSpPr>
            <p:cNvPr id="9" name="Elipsea 8"/>
            <p:cNvSpPr/>
            <p:nvPr/>
          </p:nvSpPr>
          <p:spPr>
            <a:xfrm>
              <a:off x="6096000" y="5232287"/>
              <a:ext cx="1099279" cy="254114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u-ES"/>
            </a:p>
          </p:txBody>
        </p:sp>
      </p:grpSp>
    </p:spTree>
    <p:extLst>
      <p:ext uri="{BB962C8B-B14F-4D97-AF65-F5344CB8AC3E}">
        <p14:creationId xmlns:p14="http://schemas.microsoft.com/office/powerpoint/2010/main" val="896698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0C7940-B4ED-DC83-2348-6877E9B9547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1712913"/>
            <a:ext cx="12192000" cy="3430587"/>
          </a:xfrm>
        </p:spPr>
        <p:txBody>
          <a:bodyPr anchor="ctr">
            <a:normAutofit/>
          </a:bodyPr>
          <a:lstStyle/>
          <a:p>
            <a:pPr algn="ctr"/>
            <a:r>
              <a:rPr lang="eu-ES" sz="6000" b="1" dirty="0" smtClean="0">
                <a:solidFill>
                  <a:srgbClr val="62A1AA"/>
                </a:solidFill>
              </a:rPr>
              <a:t>Eskerrik asko!</a:t>
            </a:r>
            <a:endParaRPr lang="eu-ES" sz="6000" b="1" dirty="0">
              <a:solidFill>
                <a:srgbClr val="62A1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676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u xmlns="e1f25c1e-dfff-432f-b423-a8a65cdd0126">false</eu>
    <Categoria xmlns="5e15ca42-c962-4086-a1c7-b72ae45276d1">
      <Value>1726</Value>
      <Value>88</Value>
      <Value>554</Value>
    </Categoria>
    <TipoCurso xmlns="5e15ca42-c962-4086-a1c7-b72ae45276d1" xsi:nil="true"/>
    <es xmlns="e1f25c1e-dfff-432f-b423-a8a65cdd0126">true</es>
    <Descripcion xmlns="e1f25c1e-dfff-432f-b423-a8a65cdd0126">Plantillas PPT para presentaciones</Descripcion>
    <Deskribapena xmlns="e1f25c1e-dfff-432f-b423-a8a65cdd012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Referencia Documental" ma:contentTypeID="0x01010058AA60686EAA144583F6CFB6EFA47BCB00DCB8B2C2828C7846A98D3C33A7E89CF1" ma:contentTypeVersion="11" ma:contentTypeDescription="Crear nuevo documento." ma:contentTypeScope="" ma:versionID="710eec5282ca497790f2b60a999ded27">
  <xsd:schema xmlns:xsd="http://www.w3.org/2001/XMLSchema" xmlns:xs="http://www.w3.org/2001/XMLSchema" xmlns:p="http://schemas.microsoft.com/office/2006/metadata/properties" xmlns:ns2="e1f25c1e-dfff-432f-b423-a8a65cdd0126" xmlns:ns3="5e15ca42-c962-4086-a1c7-b72ae45276d1" targetNamespace="http://schemas.microsoft.com/office/2006/metadata/properties" ma:root="true" ma:fieldsID="1c4264df9146213eeddb537fa1805c07" ns2:_="" ns3:_="">
    <xsd:import namespace="e1f25c1e-dfff-432f-b423-a8a65cdd0126"/>
    <xsd:import namespace="5e15ca42-c962-4086-a1c7-b72ae45276d1"/>
    <xsd:element name="properties">
      <xsd:complexType>
        <xsd:sequence>
          <xsd:element name="documentManagement">
            <xsd:complexType>
              <xsd:all>
                <xsd:element ref="ns2:es" minOccurs="0"/>
                <xsd:element ref="ns2:eu" minOccurs="0"/>
                <xsd:element ref="ns2:Descripcion" minOccurs="0"/>
                <xsd:element ref="ns2:Deskribapena" minOccurs="0"/>
                <xsd:element ref="ns3:Categoria" minOccurs="0"/>
                <xsd:element ref="ns3:Kategoria" minOccurs="0"/>
                <xsd:element ref="ns3:TipoCurs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25c1e-dfff-432f-b423-a8a65cdd0126" elementFormDefault="qualified">
    <xsd:import namespace="http://schemas.microsoft.com/office/2006/documentManagement/types"/>
    <xsd:import namespace="http://schemas.microsoft.com/office/infopath/2007/PartnerControls"/>
    <xsd:element name="es" ma:index="8" nillable="true" ma:displayName="es" ma:internalName="es">
      <xsd:simpleType>
        <xsd:restriction base="dms:Boolean"/>
      </xsd:simpleType>
    </xsd:element>
    <xsd:element name="eu" ma:index="9" nillable="true" ma:displayName="eu" ma:internalName="eu">
      <xsd:simpleType>
        <xsd:restriction base="dms:Boolean"/>
      </xsd:simpleType>
    </xsd:element>
    <xsd:element name="Descripcion" ma:index="10" nillable="true" ma:displayName="Descripcion" ma:internalName="Descripcion">
      <xsd:simpleType>
        <xsd:restriction base="dms:Note">
          <xsd:maxLength value="255"/>
        </xsd:restriction>
      </xsd:simpleType>
    </xsd:element>
    <xsd:element name="Deskribapena" ma:index="11" nillable="true" ma:displayName="Deskribapena" ma:internalName="Deskribapena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15ca42-c962-4086-a1c7-b72ae45276d1" elementFormDefault="qualified">
    <xsd:import namespace="http://schemas.microsoft.com/office/2006/documentManagement/types"/>
    <xsd:import namespace="http://schemas.microsoft.com/office/infopath/2007/PartnerControls"/>
    <xsd:element name="Categoria" ma:index="12" nillable="true" ma:displayName="Categoria" ma:list="{ccf34970-43cd-4798-bb23-e2df380dfb72}" ma:internalName="Categoria" ma:showField="Title" ma:web="e1f25c1e-dfff-432f-b423-a8a65cdd01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ategoria" ma:index="13" nillable="true" ma:displayName="Kategoria" ma:list="{CCF34970-43CD-4798-BB23-E2DF380DFB72}" ma:internalName="Kategoria" ma:readOnly="true" ma:showField="Nombre_x0020__x002f_eu" ma:web="e1f25c1e-dfff-432f-b423-a8a65cdd01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ipoCurso" ma:index="14" nillable="true" ma:displayName="TipoCurso" ma:list="{f6805d10-fcc4-48ab-b8df-62e21059c63f}" ma:internalName="TipoCurso" ma:showField="Title" ma:web="e1f25c1e-dfff-432f-b423-a8a65cdd0126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FED0DB-C9D9-4DE3-8BC6-900C91A79BF8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e15ca42-c962-4086-a1c7-b72ae45276d1"/>
    <ds:schemaRef ds:uri="http://purl.org/dc/elements/1.1/"/>
    <ds:schemaRef ds:uri="e1f25c1e-dfff-432f-b423-a8a65cdd012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A8E39B5-1591-45FB-87DD-2B77E3E303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FC85EE-A2A9-458E-A190-E4A942F062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f25c1e-dfff-432f-b423-a8a65cdd0126"/>
    <ds:schemaRef ds:uri="5e15ca42-c962-4086-a1c7-b72ae45276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5855</TotalTime>
  <Words>657</Words>
  <Application>Microsoft Office PowerPoint</Application>
  <PresentationFormat>Panoramikoa</PresentationFormat>
  <Paragraphs>40</Paragraphs>
  <Slides>9</Slides>
  <Notes>0</Notes>
  <HiddenSlides>0</HiddenSlides>
  <MMClips>0</MMClips>
  <ScaleCrop>false</ScaleCrop>
  <HeadingPairs>
    <vt:vector size="6" baseType="variant">
      <vt:variant>
        <vt:lpstr>Erabilitako letra-tipoak</vt:lpstr>
      </vt:variant>
      <vt:variant>
        <vt:i4>5</vt:i4>
      </vt:variant>
      <vt:variant>
        <vt:lpstr>Gaia</vt:lpstr>
      </vt:variant>
      <vt:variant>
        <vt:i4>1</vt:i4>
      </vt:variant>
      <vt:variant>
        <vt:lpstr>Diapositiben tituluak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Engravers MT</vt:lpstr>
      <vt:lpstr>Times New Roman</vt:lpstr>
      <vt:lpstr>Tema de Office</vt:lpstr>
      <vt:lpstr>PowerPoint aurkezpena</vt:lpstr>
      <vt:lpstr>Itzulinguru ikerketa egitasmoan parte hartzea</vt:lpstr>
      <vt:lpstr>Helburuak</vt:lpstr>
      <vt:lpstr>Proiektuari lotutako esku-hartzea gure erakundean</vt:lpstr>
      <vt:lpstr>Proiektuari lotutako esku-hartzearen jakingarri batzuk</vt:lpstr>
      <vt:lpstr>Proiektuari lotutako esku-hartzearen jakingarri batzuk</vt:lpstr>
      <vt:lpstr>Hiztegiak kontsultatzea </vt:lpstr>
      <vt:lpstr>Zuzentzaile ortografikoa</vt:lpstr>
      <vt:lpstr>Eskerrik asko!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Gibert Cobos</dc:creator>
  <cp:lastModifiedBy>LEIRE SAGASTIZABAL BIDARTE</cp:lastModifiedBy>
  <cp:revision>40</cp:revision>
  <dcterms:created xsi:type="dcterms:W3CDTF">2022-05-04T09:17:28Z</dcterms:created>
  <dcterms:modified xsi:type="dcterms:W3CDTF">2024-05-20T08:21:46Z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0x01010058AA60686EAA144583F6CFB6EFA47BCB00DCB8B2C2828C7846A98D3C33A7E89CF1</vt:lpwstr>
  </property>
</Properties>
</file>